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08" r:id="rId2"/>
    <p:sldId id="328" r:id="rId3"/>
    <p:sldId id="329" r:id="rId4"/>
    <p:sldId id="323" r:id="rId5"/>
    <p:sldId id="330" r:id="rId6"/>
    <p:sldId id="331" r:id="rId7"/>
    <p:sldId id="332" r:id="rId8"/>
    <p:sldId id="333" r:id="rId9"/>
    <p:sldId id="334" r:id="rId10"/>
    <p:sldId id="335" r:id="rId11"/>
    <p:sldId id="327" r:id="rId12"/>
    <p:sldId id="322" r:id="rId13"/>
    <p:sldId id="326" r:id="rId14"/>
    <p:sldId id="336" r:id="rId15"/>
    <p:sldId id="33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004074"/>
    <a:srgbClr val="60765C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7E897-2C82-D04E-9979-3DB125392F12}" v="8" dt="2023-05-11T09:26:11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03"/>
  </p:normalViewPr>
  <p:slideViewPr>
    <p:cSldViewPr snapToGrid="0">
      <p:cViewPr>
        <p:scale>
          <a:sx n="75" d="100"/>
          <a:sy n="75" d="100"/>
        </p:scale>
        <p:origin x="51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D70"/>
                </a:solidFill>
              </a:rPr>
              <a:t>Physics </a:t>
            </a:r>
            <a:r>
              <a:rPr lang="de-AT" dirty="0">
                <a:solidFill>
                  <a:srgbClr val="002D70"/>
                </a:solidFill>
              </a:rPr>
              <a:t>Laboratory </a:t>
            </a:r>
            <a:r>
              <a:rPr lang="en-US" dirty="0">
                <a:solidFill>
                  <a:srgbClr val="002D70"/>
                </a:solidFill>
              </a:rPr>
              <a:t>2 – </a:t>
            </a:r>
            <a:br>
              <a:rPr lang="en-US" dirty="0">
                <a:solidFill>
                  <a:srgbClr val="002D70"/>
                </a:solidFill>
              </a:rPr>
            </a:br>
            <a:r>
              <a:rPr lang="en-US" dirty="0">
                <a:solidFill>
                  <a:srgbClr val="002D70"/>
                </a:solidFill>
              </a:rPr>
              <a:t>Experiment 6a: Heating pump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2C70"/>
                </a:solidFill>
              </a:rPr>
              <a:t>Lukas Prader</a:t>
            </a:r>
            <a:r>
              <a:rPr lang="de-DE" baseline="30000" dirty="0">
                <a:solidFill>
                  <a:srgbClr val="002C70"/>
                </a:solidFill>
              </a:rPr>
              <a:t>1</a:t>
            </a:r>
            <a:r>
              <a:rPr lang="de-DE" dirty="0">
                <a:solidFill>
                  <a:srgbClr val="002C70"/>
                </a:solidFill>
              </a:rPr>
              <a:t>,</a:t>
            </a:r>
            <a:r>
              <a:rPr lang="de-AT" dirty="0">
                <a:solidFill>
                  <a:srgbClr val="002C70"/>
                </a:solidFill>
              </a:rPr>
              <a:t>Andrija Đokić</a:t>
            </a:r>
            <a:r>
              <a:rPr lang="de-DE" baseline="30000" dirty="0">
                <a:solidFill>
                  <a:srgbClr val="002C70"/>
                </a:solidFill>
              </a:rPr>
              <a:t>2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DE" dirty="0">
                <a:solidFill>
                  <a:srgbClr val="002C70"/>
                </a:solidFill>
              </a:rPr>
              <a:t>Kemal Önen</a:t>
            </a:r>
            <a:r>
              <a:rPr lang="de-DE" baseline="30000" dirty="0">
                <a:solidFill>
                  <a:srgbClr val="002C70"/>
                </a:solidFill>
              </a:rPr>
              <a:t>3</a:t>
            </a:r>
          </a:p>
          <a:p>
            <a:r>
              <a:rPr lang="de-DE" dirty="0" err="1">
                <a:solidFill>
                  <a:srgbClr val="002C70"/>
                </a:solidFill>
              </a:rPr>
              <a:t>Advisor</a:t>
            </a:r>
            <a:r>
              <a:rPr lang="de-DE" dirty="0">
                <a:solidFill>
                  <a:srgbClr val="002C70"/>
                </a:solidFill>
              </a:rPr>
              <a:t>: Dr. </a:t>
            </a:r>
            <a:r>
              <a:rPr lang="de-AT" dirty="0">
                <a:solidFill>
                  <a:srgbClr val="002C70"/>
                </a:solidFill>
              </a:rPr>
              <a:t>Fabio Zappa</a:t>
            </a:r>
            <a:endParaRPr lang="de-DE" dirty="0">
              <a:solidFill>
                <a:srgbClr val="002C70"/>
              </a:solidFill>
            </a:endParaRPr>
          </a:p>
          <a:p>
            <a:r>
              <a:rPr lang="de-AT" dirty="0">
                <a:solidFill>
                  <a:srgbClr val="002C70"/>
                </a:solidFill>
              </a:rPr>
              <a:t>Date </a:t>
            </a:r>
            <a:r>
              <a:rPr lang="de-AT" dirty="0" err="1">
                <a:solidFill>
                  <a:srgbClr val="002C70"/>
                </a:solidFill>
              </a:rPr>
              <a:t>of</a:t>
            </a:r>
            <a:r>
              <a:rPr lang="de-AT" dirty="0">
                <a:solidFill>
                  <a:srgbClr val="002C70"/>
                </a:solidFill>
              </a:rPr>
              <a:t> experimental </a:t>
            </a:r>
            <a:r>
              <a:rPr lang="de-AT" dirty="0" err="1">
                <a:solidFill>
                  <a:srgbClr val="002C70"/>
                </a:solidFill>
              </a:rPr>
              <a:t>execution</a:t>
            </a:r>
            <a:r>
              <a:rPr lang="de-AT" dirty="0">
                <a:solidFill>
                  <a:srgbClr val="002C70"/>
                </a:solidFill>
              </a:rPr>
              <a:t>: 04.05.2023</a:t>
            </a:r>
          </a:p>
          <a:p>
            <a:r>
              <a:rPr lang="de-AT" dirty="0">
                <a:effectLst/>
              </a:rPr>
              <a:t>Date </a:t>
            </a:r>
            <a:r>
              <a:rPr lang="de-AT" dirty="0" err="1">
                <a:effectLst/>
              </a:rPr>
              <a:t>of</a:t>
            </a:r>
            <a:r>
              <a:rPr lang="de-AT" dirty="0">
                <a:effectLst/>
              </a:rPr>
              <a:t> </a:t>
            </a:r>
            <a:r>
              <a:rPr lang="de-AT" dirty="0" err="1">
                <a:effectLst/>
              </a:rPr>
              <a:t>presentation</a:t>
            </a:r>
            <a:r>
              <a:rPr lang="de-AT" dirty="0">
                <a:solidFill>
                  <a:srgbClr val="002C70"/>
                </a:solidFill>
              </a:rPr>
              <a:t>: xx.05.2023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1CC67F-6014-97E3-5722-523ACE7E9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Coefficient of performance:</a:t>
                </a:r>
                <a:endParaRPr lang="sr-Latn-R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sr-Latn-RS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є</a:t>
                </a:r>
                <a:r>
                  <a:rPr lang="sr-Latn-RS" baseline="-25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</a:t>
                </a:r>
                <a:r>
                  <a:rPr lang="sr-Latn-RS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0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r-Latn-RS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den>
                    </m:f>
                    <m:r>
                      <a:rPr lang="en-US" i="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sr-Latn-R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𝐶𝑅</m:t>
                        </m:r>
                      </m:sub>
                      <m:sup>
                        <m:r>
                          <a:rPr lang="en-US" i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i="0" dirty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r-Latn-RS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den>
                    </m:f>
                    <m:r>
                      <a:rPr lang="en-US" i="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sr-Latn-R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1CC67F-6014-97E3-5722-523ACE7E9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ADD2E9-D673-BAA9-3B93-21D481F6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</a:t>
            </a:r>
            <a:r>
              <a:rPr lang="sr-Latn-RS" dirty="0"/>
              <a:t>Clausius-Rankine</a:t>
            </a:r>
            <a:r>
              <a:rPr lang="de-DE" dirty="0"/>
              <a:t> </a:t>
            </a:r>
            <a:r>
              <a:rPr lang="sr-Latn-RS" dirty="0"/>
              <a:t>cyclus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6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Motivation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614017F-EFB9-12FF-E65E-AD78E19390E2}"/>
              </a:ext>
            </a:extLst>
          </p:cNvPr>
          <p:cNvSpPr txBox="1"/>
          <p:nvPr/>
        </p:nvSpPr>
        <p:spPr>
          <a:xfrm>
            <a:off x="4943824" y="3869981"/>
            <a:ext cx="204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002D70"/>
                </a:solidFill>
              </a:rPr>
              <a:t>Goals: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DE22AB-5547-BB49-FD69-0BFC2B55436F}"/>
              </a:ext>
            </a:extLst>
          </p:cNvPr>
          <p:cNvSpPr txBox="1"/>
          <p:nvPr/>
        </p:nvSpPr>
        <p:spPr>
          <a:xfrm>
            <a:off x="2476960" y="4298897"/>
            <a:ext cx="793400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de-DE" sz="2400" dirty="0">
              <a:solidFill>
                <a:srgbClr val="002C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5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setup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798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AT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278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C0DD3DBC-7127-FE4F-08A3-2C816FC96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3082" y="1216738"/>
            <a:ext cx="6998315" cy="50951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6B288C-4E16-858C-1254-97E205A5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Plot of energies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848E8C6-4D0E-6A5E-15E2-D5F8370A32C7}"/>
              </a:ext>
            </a:extLst>
          </p:cNvPr>
          <p:cNvSpPr txBox="1">
            <a:spLocks/>
          </p:cNvSpPr>
          <p:nvPr/>
        </p:nvSpPr>
        <p:spPr>
          <a:xfrm>
            <a:off x="469900" y="1588650"/>
            <a:ext cx="4763182" cy="432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Absolute values of cooling, thus a positive incline</a:t>
            </a:r>
          </a:p>
          <a:p>
            <a:r>
              <a:rPr lang="sr-Latn-RS" dirty="0"/>
              <a:t>Values fitted with a polynomial of 2nd Grade</a:t>
            </a:r>
          </a:p>
          <a:p>
            <a:r>
              <a:rPr lang="sr-Latn-RS" dirty="0"/>
              <a:t>From there we can approximate the COP at certain points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27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DD847-06A5-AD64-D21E-A997C1F6C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27029-852F-84BC-06A5-ED43BA7A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0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D9B81-B9A4-7216-F594-7F39634B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6157" cy="4547040"/>
          </a:xfrm>
        </p:spPr>
        <p:txBody>
          <a:bodyPr/>
          <a:lstStyle/>
          <a:p>
            <a:r>
              <a:rPr lang="en-US" dirty="0"/>
              <a:t>Everyday</a:t>
            </a:r>
            <a:r>
              <a:rPr lang="de-DE" dirty="0"/>
              <a:t> </a:t>
            </a:r>
            <a:r>
              <a:rPr lang="en-US" dirty="0"/>
              <a:t>use</a:t>
            </a:r>
            <a:r>
              <a:rPr lang="de-DE" dirty="0"/>
              <a:t>: </a:t>
            </a:r>
            <a:r>
              <a:rPr lang="en-US" dirty="0"/>
              <a:t>Fridge</a:t>
            </a:r>
            <a:r>
              <a:rPr lang="de-DE" dirty="0"/>
              <a:t>, Air </a:t>
            </a:r>
            <a:r>
              <a:rPr lang="en-US" dirty="0"/>
              <a:t>conditioner, heat pump for heating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17947-906B-2334-C84A-58D4972B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5" name="Picture 4" descr="A picture containing outdoor, appliance, home appliance, sky&#10;&#10;Description automatically generated">
            <a:extLst>
              <a:ext uri="{FF2B5EF4-FFF2-40B4-BE49-F238E27FC236}">
                <a16:creationId xmlns:a16="http://schemas.microsoft.com/office/drawing/2014/main" id="{C0D54C6B-FB9D-9933-AD3A-AC03C79C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27" y="1434904"/>
            <a:ext cx="5406013" cy="3784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683AC-11A4-139D-E4D3-B09AC473BEB5}"/>
              </a:ext>
            </a:extLst>
          </p:cNvPr>
          <p:cNvSpPr txBox="1"/>
          <p:nvPr/>
        </p:nvSpPr>
        <p:spPr>
          <a:xfrm>
            <a:off x="6724356" y="5256744"/>
            <a:ext cx="5406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bg2">
                    <a:lumMod val="75000"/>
                  </a:schemeClr>
                </a:solidFill>
              </a:rPr>
              <a:t>Source: https://www.snuggenergy.com/blog/heat-pumps-the-snugg-energy-2023-guide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D9B81-B9A4-7216-F594-7F39634B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6157" cy="4547040"/>
          </a:xfrm>
        </p:spPr>
        <p:txBody>
          <a:bodyPr/>
          <a:lstStyle/>
          <a:p>
            <a:r>
              <a:rPr lang="en-US" dirty="0"/>
              <a:t>Everyday</a:t>
            </a:r>
            <a:r>
              <a:rPr lang="de-DE" dirty="0"/>
              <a:t> </a:t>
            </a:r>
            <a:r>
              <a:rPr lang="en-US" dirty="0"/>
              <a:t>use</a:t>
            </a:r>
            <a:r>
              <a:rPr lang="de-DE" dirty="0"/>
              <a:t>: </a:t>
            </a:r>
            <a:r>
              <a:rPr lang="en-US" dirty="0"/>
              <a:t>Fridge</a:t>
            </a:r>
            <a:r>
              <a:rPr lang="de-DE" dirty="0"/>
              <a:t>, Air </a:t>
            </a:r>
            <a:r>
              <a:rPr lang="en-US" dirty="0"/>
              <a:t>conditioner, heat pump for heating</a:t>
            </a:r>
          </a:p>
          <a:p>
            <a:r>
              <a:rPr lang="en-US" dirty="0"/>
              <a:t>Very efficient, they practically “steal” the heat of the other medium</a:t>
            </a:r>
          </a:p>
          <a:p>
            <a:r>
              <a:rPr lang="en-US" dirty="0"/>
              <a:t>Therefore high efficiency quotient</a:t>
            </a:r>
          </a:p>
          <a:p>
            <a:pPr lvl="1"/>
            <a:r>
              <a:rPr lang="en-US" dirty="0"/>
              <a:t>Relationship between used and output energies</a:t>
            </a:r>
          </a:p>
          <a:p>
            <a:pPr lvl="1"/>
            <a:r>
              <a:rPr lang="en-US" dirty="0"/>
              <a:t>Normally around 4, at best around 6</a:t>
            </a:r>
          </a:p>
          <a:p>
            <a:pPr lvl="1"/>
            <a:r>
              <a:rPr lang="en-US" dirty="0"/>
              <a:t>Means with 1kW electricity we get 4kW heat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17947-906B-2334-C84A-58D4972B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683AC-11A4-139D-E4D3-B09AC473BEB5}"/>
              </a:ext>
            </a:extLst>
          </p:cNvPr>
          <p:cNvSpPr txBox="1"/>
          <p:nvPr/>
        </p:nvSpPr>
        <p:spPr>
          <a:xfrm>
            <a:off x="6724356" y="5256744"/>
            <a:ext cx="5406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bg2">
                    <a:lumMod val="75000"/>
                  </a:schemeClr>
                </a:solidFill>
              </a:rPr>
              <a:t>Source: https://www.rateitgreen.com/green-building-articles/heat-pumps-energy-efficient-and-cost-effective-heating-cooling-solutions/133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 descr="A picture containing text, screenshot, brand, design&#10;&#10;Description automatically generated">
            <a:extLst>
              <a:ext uri="{FF2B5EF4-FFF2-40B4-BE49-F238E27FC236}">
                <a16:creationId xmlns:a16="http://schemas.microsoft.com/office/drawing/2014/main" id="{42A28F8C-4EDD-9568-D749-18B5BB2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355" y="1825625"/>
            <a:ext cx="5406013" cy="32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89165" cy="4351338"/>
          </a:xfrm>
        </p:spPr>
        <p:txBody>
          <a:bodyPr/>
          <a:lstStyle/>
          <a:p>
            <a:r>
              <a:rPr lang="de-DE" dirty="0"/>
              <a:t>4</a:t>
            </a:r>
            <a:r>
              <a:rPr lang="en-US" dirty="0"/>
              <a:t> most important laws of thermodynamics</a:t>
            </a:r>
          </a:p>
          <a:p>
            <a:pPr lvl="1"/>
            <a:r>
              <a:rPr lang="en-US" dirty="0"/>
              <a:t>0. Law: Concept of temperature</a:t>
            </a:r>
          </a:p>
          <a:p>
            <a:pPr lvl="1"/>
            <a:r>
              <a:rPr lang="en-US" dirty="0"/>
              <a:t>1. Law: Inner energy in connection with work/warmth</a:t>
            </a:r>
          </a:p>
          <a:p>
            <a:pPr lvl="1"/>
            <a:r>
              <a:rPr lang="en-US" dirty="0"/>
              <a:t>2. Law: Natural warmth transport from objects with higher temperatures to those with smaller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→ concept of entropy</a:t>
            </a:r>
            <a:endParaRPr lang="en-US" dirty="0"/>
          </a:p>
          <a:p>
            <a:pPr lvl="1"/>
            <a:r>
              <a:rPr lang="en-US" dirty="0"/>
              <a:t>3. Law: Absolute zero temperature is outside reach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85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612EF9-4773-D41C-D858-A7E7C2DD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en-US" dirty="0" err="1"/>
              <a:t>oncept</a:t>
            </a:r>
            <a:r>
              <a:rPr lang="en-US" dirty="0"/>
              <a:t> of entropy S</a:t>
            </a:r>
          </a:p>
          <a:p>
            <a:pPr lvl="1"/>
            <a:r>
              <a:rPr lang="en-US" dirty="0"/>
              <a:t>Logarithmical mass of the statistical weight for most probable </a:t>
            </a:r>
            <a:r>
              <a:rPr lang="en-US" dirty="0" err="1"/>
              <a:t>macrostate</a:t>
            </a:r>
            <a:r>
              <a:rPr lang="en-US" dirty="0"/>
              <a:t> of the system</a:t>
            </a:r>
          </a:p>
          <a:p>
            <a:pPr lvl="1"/>
            <a:r>
              <a:rPr lang="en-US" dirty="0"/>
              <a:t>Dependent of volume and inner energy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↔ definitions of all thermodynamical sizes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Stays same for reversible processes, increases for irreversible ones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Concept of enthalpy H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Easier to follow and manipulate with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Contains information of relevant inner energy and energy needed for a certain volume under a given pressure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Chemical reactions, Phase transitions: ∆H is absorbed/emitted energy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D84E6-8C6F-6BC0-6954-D68C9382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</a:t>
            </a:r>
            <a:r>
              <a:rPr lang="de-DE" dirty="0" err="1"/>
              <a:t>Entropy</a:t>
            </a:r>
            <a:r>
              <a:rPr lang="de-DE" dirty="0"/>
              <a:t> and </a:t>
            </a:r>
            <a:r>
              <a:rPr lang="de-DE" dirty="0" err="1"/>
              <a:t>Enthalpy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9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38F98-E1A5-B22C-5870-C389BE3D0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5818" cy="4351338"/>
          </a:xfrm>
        </p:spPr>
        <p:txBody>
          <a:bodyPr/>
          <a:lstStyle/>
          <a:p>
            <a:r>
              <a:rPr lang="en-US" dirty="0"/>
              <a:t>Nowadays</a:t>
            </a:r>
            <a:r>
              <a:rPr lang="de-DE" dirty="0"/>
              <a:t> </a:t>
            </a:r>
            <a:r>
              <a:rPr lang="en-US" dirty="0"/>
              <a:t>nearly all heat pumps use transition between gas and fluid</a:t>
            </a:r>
          </a:p>
          <a:p>
            <a:r>
              <a:rPr lang="en-US" dirty="0"/>
              <a:t>Why?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dirty="0"/>
              <a:t>Great energy in phase transitions</a:t>
            </a:r>
          </a:p>
          <a:p>
            <a:pPr lvl="1"/>
            <a:r>
              <a:rPr lang="en-US" dirty="0"/>
              <a:t>Example: Water with c=2260kJ/kg, Freon R134a: c=200kJ/kg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34A78-4326-2940-85E3-68480757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Phase </a:t>
            </a:r>
            <a:r>
              <a:rPr lang="de-DE" dirty="0" err="1"/>
              <a:t>transitions</a:t>
            </a:r>
            <a:endParaRPr lang="en-US" dirty="0"/>
          </a:p>
        </p:txBody>
      </p:sp>
      <p:pic>
        <p:nvPicPr>
          <p:cNvPr id="1026" name="Picture 2" descr="Heat Pumps">
            <a:extLst>
              <a:ext uri="{FF2B5EF4-FFF2-40B4-BE49-F238E27FC236}">
                <a16:creationId xmlns:a16="http://schemas.microsoft.com/office/drawing/2014/main" id="{BD30D4B9-3992-42BA-D74C-3CB9FC7F0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18" y="1261671"/>
            <a:ext cx="4699782" cy="544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15E8B-231C-7180-2285-2A3AAAA27872}"/>
              </a:ext>
            </a:extLst>
          </p:cNvPr>
          <p:cNvSpPr txBox="1"/>
          <p:nvPr/>
        </p:nvSpPr>
        <p:spPr>
          <a:xfrm>
            <a:off x="1043102" y="5901879"/>
            <a:ext cx="5406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bg2">
                    <a:lumMod val="75000"/>
                  </a:schemeClr>
                </a:solidFill>
              </a:rPr>
              <a:t>Image source: https://www.iea.org/reports/the-future-of-heat-pumps/how-a-heat-pump-works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9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266737-0146-0449-70FE-957A1140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4380339"/>
            <a:ext cx="10515600" cy="4351338"/>
          </a:xfrm>
        </p:spPr>
        <p:txBody>
          <a:bodyPr/>
          <a:lstStyle/>
          <a:p>
            <a:r>
              <a:rPr lang="en-US" dirty="0"/>
              <a:t>Isentropic compression </a:t>
            </a:r>
            <a:r>
              <a:rPr lang="de-DE" dirty="0"/>
              <a:t>(1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→2</a:t>
            </a:r>
            <a:r>
              <a:rPr lang="de-DE" dirty="0"/>
              <a:t>): </a:t>
            </a:r>
            <a:r>
              <a:rPr lang="en-US" dirty="0"/>
              <a:t>Freon heats up to T of warm reservoir</a:t>
            </a:r>
            <a:endParaRPr lang="de-DE" dirty="0"/>
          </a:p>
          <a:p>
            <a:r>
              <a:rPr lang="en-US" dirty="0" err="1"/>
              <a:t>Isothermic</a:t>
            </a:r>
            <a:r>
              <a:rPr lang="en-US" dirty="0"/>
              <a:t> warmth emission (2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→3</a:t>
            </a:r>
            <a:r>
              <a:rPr lang="en-US" dirty="0"/>
              <a:t>): degradation of Entropy of Freon</a:t>
            </a:r>
          </a:p>
          <a:p>
            <a:r>
              <a:rPr lang="en-US" dirty="0"/>
              <a:t>Isentropic expansion (3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→4</a:t>
            </a:r>
            <a:r>
              <a:rPr lang="en-US" dirty="0"/>
              <a:t>): Freon cools down to T of cold reservoir</a:t>
            </a:r>
          </a:p>
          <a:p>
            <a:r>
              <a:rPr lang="en-US" dirty="0" err="1"/>
              <a:t>Isothermic</a:t>
            </a:r>
            <a:r>
              <a:rPr lang="en-US" dirty="0"/>
              <a:t> warmth absorption (4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→1</a:t>
            </a:r>
            <a:r>
              <a:rPr lang="en-US" dirty="0"/>
              <a:t>): increase of Entropy of Freon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8ADA4-5E97-CA55-E2F4-C6FC6B4A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Carnot </a:t>
            </a:r>
            <a:r>
              <a:rPr lang="sr-Latn-RS" dirty="0"/>
              <a:t>cyclus</a:t>
            </a:r>
            <a:endParaRPr lang="en-US" dirty="0"/>
          </a:p>
        </p:txBody>
      </p:sp>
      <p:pic>
        <p:nvPicPr>
          <p:cNvPr id="5" name="Picture 4" descr="A picture containing diagram, line, plot, parallel&#10;&#10;Description automatically generated">
            <a:extLst>
              <a:ext uri="{FF2B5EF4-FFF2-40B4-BE49-F238E27FC236}">
                <a16:creationId xmlns:a16="http://schemas.microsoft.com/office/drawing/2014/main" id="{8798FA33-0D9C-9950-F887-D4894D65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086"/>
            <a:ext cx="10515599" cy="3470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A3EA7-4D23-7818-C490-21A795EFD9A7}"/>
              </a:ext>
            </a:extLst>
          </p:cNvPr>
          <p:cNvSpPr txBox="1"/>
          <p:nvPr/>
        </p:nvSpPr>
        <p:spPr>
          <a:xfrm>
            <a:off x="10100017" y="1983492"/>
            <a:ext cx="2237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bg2">
                    <a:lumMod val="75000"/>
                  </a:schemeClr>
                </a:solidFill>
              </a:rPr>
              <a:t>Image source: Skriptum GP2-V06a_Waermepumpe</a:t>
            </a:r>
            <a:endParaRPr lang="en-US" sz="20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04E90-7080-40F1-A699-32208B11BB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</a:t>
                </a:r>
                <a:r>
                  <a:rPr lang="en-US" dirty="0" err="1"/>
                  <a:t>ntropy</a:t>
                </a:r>
                <a:r>
                  <a:rPr lang="en-US" dirty="0"/>
                  <a:t> differences of (2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→3</a:t>
                </a:r>
                <a:r>
                  <a:rPr lang="en-US" dirty="0"/>
                  <a:t>) and (4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→1</a:t>
                </a:r>
                <a:r>
                  <a:rPr lang="en-US" dirty="0"/>
                  <a:t>) are identical</a:t>
                </a:r>
              </a:p>
              <a:p>
                <a:pPr lvl="1"/>
                <a:r>
                  <a:rPr lang="en-US" dirty="0"/>
                  <a:t>Therefore: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𝑄h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sr-Latn-RS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sr-Latn-RS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sr-Latn-RS" i="1" baseline="-250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sr-Latn-RS" i="1" baseline="-250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sr-Latn-RS" dirty="0"/>
              </a:p>
              <a:p>
                <a:pPr lvl="1"/>
                <a:r>
                  <a:rPr lang="sr-Latn-RS" dirty="0"/>
                  <a:t>Togetger with 1. law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→</a:t>
                </a:r>
                <a:r>
                  <a:rPr lang="en-US" dirty="0"/>
                  <a:t> </a:t>
                </a:r>
                <a:r>
                  <a:rPr lang="sr-Latn-RS" dirty="0"/>
                  <a:t>constant energy of the system: 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∆U=</a:t>
                </a:r>
                <a:r>
                  <a:rPr lang="sr-Latn-RS" dirty="0"/>
                  <a:t>Q</a:t>
                </a:r>
                <a:r>
                  <a:rPr lang="sr-Latn-RS" baseline="-25000" dirty="0"/>
                  <a:t>k</a:t>
                </a:r>
                <a:r>
                  <a:rPr lang="sr-Latn-RS" dirty="0"/>
                  <a:t>+</a:t>
                </a:r>
                <a:r>
                  <a:rPr lang="sr-Latn-RS" i="1" dirty="0"/>
                  <a:t>Q</a:t>
                </a:r>
                <a:r>
                  <a:rPr lang="sr-Latn-RS" i="1" baseline="-25000" dirty="0"/>
                  <a:t>h</a:t>
                </a:r>
                <a:r>
                  <a:rPr lang="sr-Latn-RS" dirty="0"/>
                  <a:t>+</a:t>
                </a:r>
                <a:r>
                  <a:rPr lang="sr-Latn-RS" i="1" dirty="0"/>
                  <a:t>W</a:t>
                </a:r>
                <a:r>
                  <a:rPr lang="sr-Latn-RS" dirty="0"/>
                  <a:t>=0</a:t>
                </a:r>
              </a:p>
              <a:p>
                <a:r>
                  <a:rPr lang="sr-Latn-RS" dirty="0"/>
                  <a:t>Thus we get a coefficient of performance (COP)</a:t>
                </a:r>
              </a:p>
              <a:p>
                <a:pPr lvl="1"/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є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𝑄h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sr-Latn-RS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𝑄h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𝑄h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sr-Latn-RS" i="1" baseline="-250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sr-Latn-RS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𝑄h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sr-Latn-R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r-Latn-R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sr-Latn-RS" i="1" baseline="-2500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−|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sr-Latn-RS" i="1" baseline="-2500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sr-Latn-RS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𝑄𝑐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|/|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sr-Latn-R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sr-Latn-R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sr-Latn-RS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𝑇𝑐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den>
                    </m:f>
                  </m:oMath>
                </a14:m>
                <a:r>
                  <a:rPr lang="sr-Latn-RS" dirty="0"/>
                  <a:t> for heating</a:t>
                </a:r>
              </a:p>
              <a:p>
                <a:pPr lvl="1"/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є'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sr-Latn-RS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sr-Latn-RS" dirty="0"/>
                  <a:t> for cooling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04E90-7080-40F1-A699-32208B11B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300E235-06D9-6A6B-CE28-387BCCCD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Carnot</a:t>
            </a:r>
            <a:r>
              <a:rPr lang="sr-Latn-RS" dirty="0"/>
              <a:t> cyclus </a:t>
            </a:r>
            <a:r>
              <a:rPr lang="en-US" dirty="0"/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401082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644DDC-260D-9BE0-F3F0-C9E95B215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Isentrophic</a:t>
            </a:r>
            <a:r>
              <a:rPr lang="en-US" dirty="0"/>
              <a:t> compression </a:t>
            </a:r>
            <a:r>
              <a:rPr lang="de-DE" dirty="0"/>
              <a:t>(1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→2</a:t>
            </a:r>
            <a:r>
              <a:rPr lang="de-DE" dirty="0"/>
              <a:t>)</a:t>
            </a:r>
            <a:r>
              <a:rPr lang="sr-Latn-RS" dirty="0"/>
              <a:t>: idealy all work to enthalpie</a:t>
            </a:r>
            <a:endParaRPr lang="de-DE" dirty="0"/>
          </a:p>
          <a:p>
            <a:r>
              <a:rPr lang="de-DE" dirty="0" err="1"/>
              <a:t>Isobaric</a:t>
            </a:r>
            <a:r>
              <a:rPr lang="de-DE" dirty="0"/>
              <a:t> </a:t>
            </a:r>
            <a:r>
              <a:rPr lang="de-DE" dirty="0" err="1"/>
              <a:t>warmth</a:t>
            </a:r>
            <a:r>
              <a:rPr lang="de-DE" dirty="0"/>
              <a:t> </a:t>
            </a:r>
            <a:r>
              <a:rPr lang="de-DE" dirty="0" err="1"/>
              <a:t>emission</a:t>
            </a:r>
            <a:r>
              <a:rPr lang="sr-Latn-RS" dirty="0"/>
              <a:t> </a:t>
            </a:r>
            <a:r>
              <a:rPr lang="de-DE" dirty="0"/>
              <a:t>(</a:t>
            </a:r>
            <a:r>
              <a:rPr lang="sr-Latn-RS" dirty="0"/>
              <a:t>2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de-DE" dirty="0"/>
              <a:t>)</a:t>
            </a:r>
            <a:r>
              <a:rPr lang="sr-Latn-RS" dirty="0"/>
              <a:t>: Freon heats up the warm reservoir</a:t>
            </a:r>
          </a:p>
          <a:p>
            <a:r>
              <a:rPr lang="sr-Latn-RS" dirty="0"/>
              <a:t>Isenthalpic expansion </a:t>
            </a:r>
            <a:r>
              <a:rPr lang="de-DE" dirty="0"/>
              <a:t>(</a:t>
            </a:r>
            <a:r>
              <a:rPr lang="sr-Latn-RS" dirty="0"/>
              <a:t>3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de-DE" dirty="0"/>
              <a:t>)</a:t>
            </a:r>
            <a:r>
              <a:rPr lang="sr-Latn-RS" dirty="0"/>
              <a:t>: through throttle valve</a:t>
            </a:r>
          </a:p>
          <a:p>
            <a:r>
              <a:rPr lang="sr-Latn-RS" dirty="0"/>
              <a:t>Isobaric warmth absorption </a:t>
            </a:r>
            <a:r>
              <a:rPr lang="de-DE" dirty="0"/>
              <a:t>(</a:t>
            </a:r>
            <a:r>
              <a:rPr lang="sr-Latn-RS" dirty="0"/>
              <a:t>4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dirty="0"/>
              <a:t>)</a:t>
            </a:r>
            <a:r>
              <a:rPr lang="sr-Latn-RS" dirty="0"/>
              <a:t>: Freon takes warmth from cold res.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69A69F-34F2-CE0C-976C-12CFB3F1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Theory – </a:t>
            </a:r>
            <a:r>
              <a:rPr lang="sr-Latn-RS" dirty="0"/>
              <a:t>Clausius-Rankine</a:t>
            </a:r>
            <a:r>
              <a:rPr lang="de-DE" dirty="0"/>
              <a:t> </a:t>
            </a:r>
            <a:r>
              <a:rPr lang="sr-Latn-RS" dirty="0"/>
              <a:t>cyclus</a:t>
            </a:r>
            <a:endParaRPr lang="en-US" dirty="0"/>
          </a:p>
        </p:txBody>
      </p:sp>
      <p:pic>
        <p:nvPicPr>
          <p:cNvPr id="5" name="Picture 4" descr="A picture containing line, diagram, parallel, plot&#10;&#10;Description automatically generated">
            <a:extLst>
              <a:ext uri="{FF2B5EF4-FFF2-40B4-BE49-F238E27FC236}">
                <a16:creationId xmlns:a16="http://schemas.microsoft.com/office/drawing/2014/main" id="{FFAA819F-8B35-ECB0-A147-476D509C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4" y="3747662"/>
            <a:ext cx="11078396" cy="31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7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</vt:lpstr>
      <vt:lpstr>Physics Laboratory 2 –  Experiment 6a: Heating pump</vt:lpstr>
      <vt:lpstr>Overview</vt:lpstr>
      <vt:lpstr>Overview</vt:lpstr>
      <vt:lpstr>Theoretical background</vt:lpstr>
      <vt:lpstr>Theory – Entropy and Enthalpy</vt:lpstr>
      <vt:lpstr>Theory – Phase transitions</vt:lpstr>
      <vt:lpstr>Theory – Carnot cyclus</vt:lpstr>
      <vt:lpstr>Theory – Carnot cyclus cont.</vt:lpstr>
      <vt:lpstr>Theory – Clausius-Rankine cyclus</vt:lpstr>
      <vt:lpstr>Theory – Clausius-Rankine cyclus cont.</vt:lpstr>
      <vt:lpstr>Motivation </vt:lpstr>
      <vt:lpstr>Experimental setup</vt:lpstr>
      <vt:lpstr>Results</vt:lpstr>
      <vt:lpstr>Plot of energies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Andrija Djokic</cp:lastModifiedBy>
  <cp:revision>7</cp:revision>
  <dcterms:created xsi:type="dcterms:W3CDTF">2021-11-20T13:03:09Z</dcterms:created>
  <dcterms:modified xsi:type="dcterms:W3CDTF">2023-05-14T11:56:03Z</dcterms:modified>
</cp:coreProperties>
</file>